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8" r:id="rId3"/>
    <p:sldId id="389" r:id="rId4"/>
    <p:sldId id="390" r:id="rId5"/>
    <p:sldId id="386" r:id="rId6"/>
    <p:sldId id="387" r:id="rId7"/>
    <p:sldId id="385" r:id="rId8"/>
    <p:sldId id="368" r:id="rId9"/>
    <p:sldId id="369" r:id="rId10"/>
    <p:sldId id="370" r:id="rId11"/>
    <p:sldId id="371" r:id="rId12"/>
    <p:sldId id="372" r:id="rId13"/>
    <p:sldId id="373" r:id="rId14"/>
    <p:sldId id="383" r:id="rId15"/>
    <p:sldId id="384" r:id="rId16"/>
    <p:sldId id="377" r:id="rId17"/>
    <p:sldId id="380" r:id="rId18"/>
    <p:sldId id="345" r:id="rId19"/>
    <p:sldId id="362" r:id="rId20"/>
  </p:sldIdLst>
  <p:sldSz cx="9144000" cy="6858000" type="screen4x3"/>
  <p:notesSz cx="6858000" cy="96377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48CE75-A278-400D-B81F-863ACC4EBEC6}">
          <p14:sldIdLst>
            <p14:sldId id="256"/>
            <p14:sldId id="388"/>
            <p14:sldId id="389"/>
            <p14:sldId id="390"/>
            <p14:sldId id="386"/>
            <p14:sldId id="387"/>
            <p14:sldId id="385"/>
            <p14:sldId id="368"/>
            <p14:sldId id="369"/>
            <p14:sldId id="370"/>
            <p14:sldId id="371"/>
            <p14:sldId id="372"/>
            <p14:sldId id="373"/>
            <p14:sldId id="383"/>
            <p14:sldId id="384"/>
            <p14:sldId id="377"/>
            <p14:sldId id="380"/>
            <p14:sldId id="345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5F1"/>
    <a:srgbClr val="009900"/>
    <a:srgbClr val="ABFA5C"/>
    <a:srgbClr val="56A705"/>
    <a:srgbClr val="007E00"/>
    <a:srgbClr val="8AF81C"/>
    <a:srgbClr val="CC6600"/>
    <a:srgbClr val="3B7C0A"/>
    <a:srgbClr val="045CBC"/>
    <a:srgbClr val="323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624" autoAdjust="0"/>
  </p:normalViewPr>
  <p:slideViewPr>
    <p:cSldViewPr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AE0D77-970A-4792-9539-DC458537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12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723900"/>
            <a:ext cx="4814888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607"/>
            <a:ext cx="5486400" cy="43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954"/>
            <a:ext cx="2971800" cy="48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D6B1EA-E321-4178-947C-5AEDE6724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10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F737E-8BF2-4926-BDCF-1D4AF9EB4EF5}" type="slidenum">
              <a:rPr lang="en-US"/>
              <a:pPr/>
              <a:t>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269" y="27244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63C0-3635-4CB6-9704-C69338494E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7033A69-5328-4E4E-B40E-347E90A2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9" y="748237"/>
            <a:ext cx="7886700" cy="1325563"/>
          </a:xfrm>
          <a:prstGeom prst="rect">
            <a:avLst/>
          </a:prstGeom>
          <a:blipFill>
            <a:blip r:embed="rId2">
              <a:alphaModFix amt="90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097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EE5F-F341-4152-BB90-19B0B8431F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9407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7A63-5C2D-49DC-95F6-115B49A65E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901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E5F-BBB6-46A9-9819-8D8660861A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1519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42168"/>
            <a:ext cx="7886700" cy="1762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7856"/>
            <a:ext cx="7886700" cy="32817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76A3-8394-4A85-A7F7-B3943A977A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2591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02611"/>
            <a:ext cx="3886200" cy="407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02611"/>
            <a:ext cx="3886200" cy="4074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C7B5-36A2-49C2-9516-9E0FB5DBFA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2578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D55A-2D3D-47BC-8638-B96DE83779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7241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A245-CF91-4905-8668-6874318C1E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4344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07C9-5015-4938-80D0-084EEB6F5C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190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621A-6D77-4648-A928-FEF75873F2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549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04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0D53-B5EA-40FD-B7DF-CACD73B2EE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4140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926576B-2D7C-4D0D-95E1-04B6E80B475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52" y="136525"/>
            <a:ext cx="1402087" cy="461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726" y="597661"/>
            <a:ext cx="8818482" cy="1325563"/>
          </a:xfrm>
          <a:prstGeom prst="rect">
            <a:avLst/>
          </a:prstGeom>
          <a:blipFill>
            <a:blip r:embed="rId15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26" y="2242310"/>
            <a:ext cx="8796545" cy="38052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61000"/>
                </a:schemeClr>
              </a:gs>
              <a:gs pos="100000">
                <a:schemeClr val="accent6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 04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560E-05AF-43FF-BC8C-851034FCA7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CC62F-EF2D-4FF6-BD40-5117E4B9840B}"/>
              </a:ext>
            </a:extLst>
          </p:cNvPr>
          <p:cNvSpPr/>
          <p:nvPr userDrawn="1"/>
        </p:nvSpPr>
        <p:spPr>
          <a:xfrm>
            <a:off x="160997" y="597661"/>
            <a:ext cx="8906803" cy="61238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0"/>
                </a:schemeClr>
              </a:gs>
              <a:gs pos="100000">
                <a:schemeClr val="bg2">
                  <a:alpha val="16000"/>
                  <a:lumMod val="36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WOT.docx" TargetMode="External"/><Relationship Id="rId2" Type="http://schemas.openxmlformats.org/officeDocument/2006/relationships/hyperlink" Target="xtra/2015vs2004ISO1400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xtra/2015vs2004ISO1400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info@winyana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10" Type="http://schemas.openxmlformats.org/officeDocument/2006/relationships/image" Target="../media/image3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685801"/>
            <a:ext cx="7848600" cy="1600200"/>
          </a:xfrm>
        </p:spPr>
        <p:txBody>
          <a:bodyPr/>
          <a:lstStyle/>
          <a:p>
            <a:pPr algn="ctr"/>
            <a:r>
              <a:rPr lang="en-US" sz="3600" dirty="0"/>
              <a:t>Environmental Management System Based on</a:t>
            </a:r>
            <a:br>
              <a:rPr lang="en-US" sz="3600" dirty="0"/>
            </a:br>
            <a:r>
              <a:rPr lang="en-US" sz="3600" dirty="0"/>
              <a:t>ISO 14001:2015</a:t>
            </a:r>
            <a:endParaRPr lang="en-GB" sz="2800" b="1" dirty="0"/>
          </a:p>
        </p:txBody>
      </p:sp>
      <p:pic>
        <p:nvPicPr>
          <p:cNvPr id="9" name="Picture 8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6DFD0D7A-B1A6-406E-A6D2-3EEA38D70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3" y="2209800"/>
            <a:ext cx="8374506" cy="411480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EC6513-A72D-477A-B269-8D378B48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03E4717-80AD-4ED6-93AF-BD29F79F6FB9}"/>
              </a:ext>
            </a:extLst>
          </p:cNvPr>
          <p:cNvSpPr/>
          <p:nvPr/>
        </p:nvSpPr>
        <p:spPr>
          <a:xfrm>
            <a:off x="2402961" y="3032314"/>
            <a:ext cx="3096298" cy="1691843"/>
          </a:xfrm>
          <a:prstGeom prst="cloud">
            <a:avLst/>
          </a:prstGeom>
          <a:gradFill>
            <a:gsLst>
              <a:gs pos="0">
                <a:srgbClr val="56A705"/>
              </a:gs>
              <a:gs pos="100000">
                <a:srgbClr val="007E00"/>
              </a:gs>
            </a:gsLst>
            <a:lin ang="5400000" scaled="1"/>
          </a:gradFill>
          <a:effectLst>
            <a:outerShdw blurRad="50800" dist="25400" dir="5400000" sx="2000" sy="2000" algn="ctr" rotWithShape="0">
              <a:srgbClr val="000000">
                <a:alpha val="65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7. Support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7BF09F-D796-4A7C-90D4-42B4709BB86F}"/>
              </a:ext>
            </a:extLst>
          </p:cNvPr>
          <p:cNvCxnSpPr>
            <a:cxnSpLocks/>
          </p:cNvCxnSpPr>
          <p:nvPr/>
        </p:nvCxnSpPr>
        <p:spPr>
          <a:xfrm flipH="1">
            <a:off x="2605817" y="4393372"/>
            <a:ext cx="551809" cy="283184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85A6B1C-BDC2-4A33-9796-70F8F695E937}"/>
              </a:ext>
            </a:extLst>
          </p:cNvPr>
          <p:cNvSpPr/>
          <p:nvPr/>
        </p:nvSpPr>
        <p:spPr>
          <a:xfrm>
            <a:off x="283517" y="4430243"/>
            <a:ext cx="2652409" cy="176821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7.4 Communication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019732-4DAC-4B6C-8C6E-1E90E76125C8}"/>
              </a:ext>
            </a:extLst>
          </p:cNvPr>
          <p:cNvSpPr/>
          <p:nvPr/>
        </p:nvSpPr>
        <p:spPr>
          <a:xfrm>
            <a:off x="6023883" y="1408397"/>
            <a:ext cx="2089417" cy="176821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Resources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6E9ECD-5433-419D-83A8-D5872CD2D7BB}"/>
              </a:ext>
            </a:extLst>
          </p:cNvPr>
          <p:cNvSpPr/>
          <p:nvPr/>
        </p:nvSpPr>
        <p:spPr>
          <a:xfrm>
            <a:off x="399341" y="1171367"/>
            <a:ext cx="2272584" cy="1813346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7.3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Awareness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76192D-07DA-46FA-8D59-D86C0E95D1AC}"/>
              </a:ext>
            </a:extLst>
          </p:cNvPr>
          <p:cNvSpPr/>
          <p:nvPr/>
        </p:nvSpPr>
        <p:spPr>
          <a:xfrm>
            <a:off x="2935926" y="4749686"/>
            <a:ext cx="2652409" cy="176821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7.5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Documented information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A01211-D58D-4FE2-925A-B1DF68E7DFAE}"/>
              </a:ext>
            </a:extLst>
          </p:cNvPr>
          <p:cNvSpPr/>
          <p:nvPr/>
        </p:nvSpPr>
        <p:spPr>
          <a:xfrm>
            <a:off x="2939655" y="1030159"/>
            <a:ext cx="2514884" cy="1527341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Competence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6ECAE2-38FD-42DE-8361-E074E1D00081}"/>
              </a:ext>
            </a:extLst>
          </p:cNvPr>
          <p:cNvCxnSpPr>
            <a:cxnSpLocks/>
          </p:cNvCxnSpPr>
          <p:nvPr/>
        </p:nvCxnSpPr>
        <p:spPr>
          <a:xfrm flipH="1" flipV="1">
            <a:off x="2231394" y="2852912"/>
            <a:ext cx="853855" cy="518249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5CA86B-1ABE-483C-97B8-9359A3360E80}"/>
              </a:ext>
            </a:extLst>
          </p:cNvPr>
          <p:cNvCxnSpPr>
            <a:cxnSpLocks/>
          </p:cNvCxnSpPr>
          <p:nvPr/>
        </p:nvCxnSpPr>
        <p:spPr>
          <a:xfrm flipV="1">
            <a:off x="4191828" y="2675529"/>
            <a:ext cx="0" cy="31434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A0B021-CF86-4498-A134-B9F4641C9561}"/>
              </a:ext>
            </a:extLst>
          </p:cNvPr>
          <p:cNvCxnSpPr>
            <a:cxnSpLocks/>
          </p:cNvCxnSpPr>
          <p:nvPr/>
        </p:nvCxnSpPr>
        <p:spPr>
          <a:xfrm flipV="1">
            <a:off x="5498849" y="2822545"/>
            <a:ext cx="558203" cy="358537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722D3A-03EE-44F6-8ED0-C7A60B48CED2}"/>
              </a:ext>
            </a:extLst>
          </p:cNvPr>
          <p:cNvCxnSpPr>
            <a:cxnSpLocks/>
          </p:cNvCxnSpPr>
          <p:nvPr/>
        </p:nvCxnSpPr>
        <p:spPr>
          <a:xfrm>
            <a:off x="4378337" y="4555778"/>
            <a:ext cx="49778" cy="241555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D545E56-418A-4AF6-B4B2-46A94269D843}"/>
              </a:ext>
            </a:extLst>
          </p:cNvPr>
          <p:cNvSpPr/>
          <p:nvPr/>
        </p:nvSpPr>
        <p:spPr>
          <a:xfrm>
            <a:off x="6413215" y="4757538"/>
            <a:ext cx="2012604" cy="524959"/>
          </a:xfrm>
          <a:prstGeom prst="roundRect">
            <a:avLst/>
          </a:prstGeom>
          <a:solidFill>
            <a:srgbClr val="057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7.5.2 </a:t>
            </a:r>
            <a:r>
              <a:rPr lang="en-US" sz="1800" dirty="0"/>
              <a:t>creating &amp; updating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87496D1-817E-4EAE-B007-501C9BC5DBE9}"/>
              </a:ext>
            </a:extLst>
          </p:cNvPr>
          <p:cNvSpPr/>
          <p:nvPr/>
        </p:nvSpPr>
        <p:spPr>
          <a:xfrm>
            <a:off x="6903854" y="3940397"/>
            <a:ext cx="2050769" cy="439299"/>
          </a:xfrm>
          <a:prstGeom prst="roundRect">
            <a:avLst/>
          </a:prstGeom>
          <a:solidFill>
            <a:srgbClr val="057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7.5.1</a:t>
            </a:r>
            <a:r>
              <a:rPr lang="en-US" sz="1800" dirty="0"/>
              <a:t> general 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928A7E-C699-495A-B361-E6160AECFDC9}"/>
              </a:ext>
            </a:extLst>
          </p:cNvPr>
          <p:cNvSpPr/>
          <p:nvPr/>
        </p:nvSpPr>
        <p:spPr>
          <a:xfrm>
            <a:off x="6945900" y="5515162"/>
            <a:ext cx="2063398" cy="1196182"/>
          </a:xfrm>
          <a:prstGeom prst="roundRect">
            <a:avLst/>
          </a:prstGeom>
          <a:solidFill>
            <a:srgbClr val="057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7.5.3</a:t>
            </a:r>
            <a:r>
              <a:rPr lang="en-US" sz="1800" dirty="0"/>
              <a:t> control of documented information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E41D9C-0337-4BE9-B495-3D95F2250FD6}"/>
              </a:ext>
            </a:extLst>
          </p:cNvPr>
          <p:cNvCxnSpPr>
            <a:cxnSpLocks/>
          </p:cNvCxnSpPr>
          <p:nvPr/>
        </p:nvCxnSpPr>
        <p:spPr>
          <a:xfrm flipV="1">
            <a:off x="5343112" y="4291640"/>
            <a:ext cx="1334831" cy="990857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FA5051-3149-47FA-A421-E9EF9DDDB19A}"/>
              </a:ext>
            </a:extLst>
          </p:cNvPr>
          <p:cNvCxnSpPr>
            <a:cxnSpLocks/>
          </p:cNvCxnSpPr>
          <p:nvPr/>
        </p:nvCxnSpPr>
        <p:spPr>
          <a:xfrm>
            <a:off x="5498849" y="5924837"/>
            <a:ext cx="1179094" cy="188416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F1CE8C-4C75-4682-BF70-7DD3D1C47C40}"/>
              </a:ext>
            </a:extLst>
          </p:cNvPr>
          <p:cNvCxnSpPr>
            <a:cxnSpLocks/>
          </p:cNvCxnSpPr>
          <p:nvPr/>
        </p:nvCxnSpPr>
        <p:spPr>
          <a:xfrm flipV="1">
            <a:off x="5468945" y="5314350"/>
            <a:ext cx="895318" cy="270505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1135863" y="6335337"/>
            <a:ext cx="3086100" cy="365125"/>
          </a:xfrm>
        </p:spPr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2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7147" y="734747"/>
            <a:ext cx="2598779" cy="448037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dirty="0"/>
              <a:t>Clause No:07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62757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1E143968-C200-4B44-996D-5EB8B0FC1C59}"/>
              </a:ext>
            </a:extLst>
          </p:cNvPr>
          <p:cNvSpPr/>
          <p:nvPr/>
        </p:nvSpPr>
        <p:spPr>
          <a:xfrm>
            <a:off x="2286000" y="1981200"/>
            <a:ext cx="3168351" cy="2207150"/>
          </a:xfrm>
          <a:prstGeom prst="cloud">
            <a:avLst/>
          </a:prstGeom>
          <a:gradFill>
            <a:gsLst>
              <a:gs pos="0">
                <a:srgbClr val="56A705"/>
              </a:gs>
              <a:gs pos="100000">
                <a:srgbClr val="007E00"/>
              </a:gs>
            </a:gsLst>
            <a:lin ang="5400000" scaled="1"/>
          </a:gradFill>
          <a:effectLst>
            <a:outerShdw blurRad="50800" dist="25400" dir="5400000" sx="2000" sy="2000" algn="ctr" rotWithShape="0">
              <a:srgbClr val="000000">
                <a:alpha val="65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8.Operations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7BC8A4-017C-4DEF-B852-853FE9A2054F}"/>
              </a:ext>
            </a:extLst>
          </p:cNvPr>
          <p:cNvSpPr/>
          <p:nvPr/>
        </p:nvSpPr>
        <p:spPr>
          <a:xfrm>
            <a:off x="6096000" y="3657600"/>
            <a:ext cx="2441597" cy="176821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8.1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operational planning &amp; control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C31002-9E18-4D88-8E3A-6CC637F085DE}"/>
              </a:ext>
            </a:extLst>
          </p:cNvPr>
          <p:cNvCxnSpPr>
            <a:cxnSpLocks/>
          </p:cNvCxnSpPr>
          <p:nvPr/>
        </p:nvCxnSpPr>
        <p:spPr>
          <a:xfrm>
            <a:off x="5334000" y="3429000"/>
            <a:ext cx="720080" cy="694983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6728" y="838200"/>
            <a:ext cx="2809872" cy="558738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Clause No:08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661889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C0EB41F-4871-4196-B625-B8DA70A71151}"/>
              </a:ext>
            </a:extLst>
          </p:cNvPr>
          <p:cNvSpPr/>
          <p:nvPr/>
        </p:nvSpPr>
        <p:spPr>
          <a:xfrm>
            <a:off x="3425740" y="1556796"/>
            <a:ext cx="3356060" cy="2101313"/>
          </a:xfrm>
          <a:prstGeom prst="cloud">
            <a:avLst/>
          </a:prstGeom>
          <a:gradFill>
            <a:gsLst>
              <a:gs pos="0">
                <a:srgbClr val="56A705"/>
              </a:gs>
              <a:gs pos="100000">
                <a:srgbClr val="007E00"/>
              </a:gs>
            </a:gsLst>
            <a:lin ang="5400000" scaled="1"/>
          </a:gradFill>
          <a:effectLst>
            <a:outerShdw blurRad="50800" dist="25400" dir="5400000" sx="2000" sy="2000" algn="ctr" rotWithShape="0">
              <a:srgbClr val="000000">
                <a:alpha val="65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9. Performance evaluation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D1499C-DDAE-492B-9E60-93EE1D63FCFC}"/>
              </a:ext>
            </a:extLst>
          </p:cNvPr>
          <p:cNvSpPr/>
          <p:nvPr/>
        </p:nvSpPr>
        <p:spPr>
          <a:xfrm>
            <a:off x="272760" y="2055149"/>
            <a:ext cx="2355024" cy="2669251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Monitoring, measurement, analysis &amp; evaluation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CBDEC0-4BF9-4FB4-BB92-ABD7082E5481}"/>
              </a:ext>
            </a:extLst>
          </p:cNvPr>
          <p:cNvCxnSpPr>
            <a:cxnSpLocks/>
          </p:cNvCxnSpPr>
          <p:nvPr/>
        </p:nvCxnSpPr>
        <p:spPr>
          <a:xfrm flipH="1">
            <a:off x="2613526" y="2780928"/>
            <a:ext cx="922839" cy="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666BD45-7DDA-41F7-9DEB-B9195F10D0D0}"/>
              </a:ext>
            </a:extLst>
          </p:cNvPr>
          <p:cNvSpPr/>
          <p:nvPr/>
        </p:nvSpPr>
        <p:spPr>
          <a:xfrm>
            <a:off x="6693497" y="3823364"/>
            <a:ext cx="2291657" cy="176821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9.3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Management review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770395-0EC2-401B-B193-F7901A6ED06A}"/>
              </a:ext>
            </a:extLst>
          </p:cNvPr>
          <p:cNvCxnSpPr>
            <a:cxnSpLocks/>
          </p:cNvCxnSpPr>
          <p:nvPr/>
        </p:nvCxnSpPr>
        <p:spPr>
          <a:xfrm rot="5400000">
            <a:off x="3828492" y="3851203"/>
            <a:ext cx="1142999" cy="380999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81D8447-348E-4139-90B2-3343794AC0E8}"/>
              </a:ext>
            </a:extLst>
          </p:cNvPr>
          <p:cNvSpPr/>
          <p:nvPr/>
        </p:nvSpPr>
        <p:spPr>
          <a:xfrm>
            <a:off x="2907210" y="4635280"/>
            <a:ext cx="2291657" cy="1912596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Internal audits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AD2B19-F5A6-408F-8375-76AA67711913}"/>
              </a:ext>
            </a:extLst>
          </p:cNvPr>
          <p:cNvCxnSpPr>
            <a:cxnSpLocks/>
          </p:cNvCxnSpPr>
          <p:nvPr/>
        </p:nvCxnSpPr>
        <p:spPr>
          <a:xfrm>
            <a:off x="6172200" y="3352800"/>
            <a:ext cx="692460" cy="650754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9083" y="886333"/>
            <a:ext cx="2645862" cy="483281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dirty="0"/>
              <a:t>Clause No:09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39923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63F284E-3767-4E2F-B95F-96AFC8FA68F6}"/>
              </a:ext>
            </a:extLst>
          </p:cNvPr>
          <p:cNvSpPr/>
          <p:nvPr/>
        </p:nvSpPr>
        <p:spPr>
          <a:xfrm>
            <a:off x="3235842" y="2335186"/>
            <a:ext cx="3469758" cy="1958689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10. </a:t>
            </a:r>
            <a:r>
              <a:rPr lang="en-US" sz="2800" b="1" dirty="0">
                <a:solidFill>
                  <a:schemeClr val="bg1"/>
                </a:solidFill>
              </a:rPr>
              <a:t>Improvement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471257-6D16-42F5-B487-A1CE796814B4}"/>
              </a:ext>
            </a:extLst>
          </p:cNvPr>
          <p:cNvSpPr/>
          <p:nvPr/>
        </p:nvSpPr>
        <p:spPr>
          <a:xfrm>
            <a:off x="381000" y="1524000"/>
            <a:ext cx="2732856" cy="203723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Non conformity &amp; corrective action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356980-F45C-4560-9AA9-8B893E0A5E7E}"/>
              </a:ext>
            </a:extLst>
          </p:cNvPr>
          <p:cNvCxnSpPr>
            <a:cxnSpLocks/>
          </p:cNvCxnSpPr>
          <p:nvPr/>
        </p:nvCxnSpPr>
        <p:spPr>
          <a:xfrm flipH="1" flipV="1">
            <a:off x="2916878" y="3049397"/>
            <a:ext cx="637928" cy="265133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C5A79E7-0F59-4856-88C7-C68DF948C8D4}"/>
              </a:ext>
            </a:extLst>
          </p:cNvPr>
          <p:cNvSpPr/>
          <p:nvPr/>
        </p:nvSpPr>
        <p:spPr>
          <a:xfrm>
            <a:off x="6036565" y="4706836"/>
            <a:ext cx="2207843" cy="176821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Continual improvement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9E48F-072D-4A5D-A962-351616653F5F}"/>
              </a:ext>
            </a:extLst>
          </p:cNvPr>
          <p:cNvCxnSpPr>
            <a:cxnSpLocks/>
          </p:cNvCxnSpPr>
          <p:nvPr/>
        </p:nvCxnSpPr>
        <p:spPr>
          <a:xfrm>
            <a:off x="5436096" y="4109853"/>
            <a:ext cx="812304" cy="766947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5858" y="838200"/>
            <a:ext cx="2397818" cy="482538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dirty="0"/>
              <a:t>Clause No:10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52919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75539"/>
            <a:ext cx="7929586" cy="861774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2800" b="1" dirty="0"/>
              <a:t>NEW AND OBSOLETE REQUIREMENTS OF  IS0 14001:2015 </a:t>
            </a:r>
            <a:r>
              <a:rPr lang="en-US" sz="2400" b="1" dirty="0"/>
              <a:t>(COMPARED TO 2004</a:t>
            </a:r>
            <a:r>
              <a:rPr lang="en-US" sz="2800" b="1" dirty="0"/>
              <a:t>)</a:t>
            </a: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143000" y="2403765"/>
            <a:ext cx="2743200" cy="949035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3000" y="3581400"/>
            <a:ext cx="2743200" cy="990600"/>
          </a:xfrm>
          <a:prstGeom prst="round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95800" y="2327565"/>
            <a:ext cx="2743200" cy="99060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95800" y="3581400"/>
            <a:ext cx="2743200" cy="99060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0"/>
          <p:cNvSpPr txBox="1">
            <a:spLocks/>
          </p:cNvSpPr>
          <p:nvPr/>
        </p:nvSpPr>
        <p:spPr bwMode="auto">
          <a:xfrm>
            <a:off x="1143000" y="164176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Old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24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requirements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Footer Placeholder 10"/>
          <p:cNvSpPr txBox="1">
            <a:spLocks/>
          </p:cNvSpPr>
          <p:nvPr/>
        </p:nvSpPr>
        <p:spPr bwMode="auto">
          <a:xfrm>
            <a:off x="4433455" y="162098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New requirements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243839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 </a:t>
            </a:r>
            <a:r>
              <a:rPr lang="en-US" sz="2000" b="1" dirty="0">
                <a:solidFill>
                  <a:schemeClr val="bg1"/>
                </a:solidFill>
              </a:rPr>
              <a:t>Clauses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0655" y="244531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10 </a:t>
            </a:r>
            <a:r>
              <a:rPr lang="en-US" sz="2000" b="1" dirty="0">
                <a:solidFill>
                  <a:schemeClr val="tx2"/>
                </a:solidFill>
              </a:rPr>
              <a:t>Clauses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3527048"/>
            <a:ext cx="281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12 </a:t>
            </a:r>
            <a:r>
              <a:rPr lang="en-US" sz="1800" b="1" dirty="0">
                <a:solidFill>
                  <a:schemeClr val="bg1"/>
                </a:solidFill>
              </a:rPr>
              <a:t>mandatory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documents and records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0380" y="3581395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   16 </a:t>
            </a:r>
            <a:r>
              <a:rPr lang="en-US" sz="1800" b="1" dirty="0">
                <a:solidFill>
                  <a:schemeClr val="tx2"/>
                </a:solidFill>
              </a:rPr>
              <a:t>mandatory 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documented information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637923"/>
            <a:ext cx="350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Management Representative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Preventive Action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Environmental targets 			    </a:t>
            </a:r>
            <a:r>
              <a:rPr lang="en-US" sz="6600" b="1" dirty="0">
                <a:solidFill>
                  <a:srgbClr val="FF0000"/>
                </a:solidFill>
              </a:rPr>
              <a:t>×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1071" y="4634289"/>
            <a:ext cx="45927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CC00"/>
                </a:solidFill>
              </a:rPr>
              <a:t>Context of the organization (clause 4)</a:t>
            </a:r>
          </a:p>
          <a:p>
            <a:endParaRPr lang="en-US" sz="600" b="1" dirty="0">
              <a:solidFill>
                <a:srgbClr val="00CC00"/>
              </a:solidFill>
            </a:endParaRPr>
          </a:p>
          <a:p>
            <a:r>
              <a:rPr lang="en-US" sz="1800" b="1" dirty="0">
                <a:solidFill>
                  <a:srgbClr val="00CC00"/>
                </a:solidFill>
              </a:rPr>
              <a:t>Actions to address </a:t>
            </a:r>
            <a:r>
              <a:rPr lang="en-US" sz="1800" b="1" u="sng" dirty="0">
                <a:solidFill>
                  <a:srgbClr val="00CC00"/>
                </a:solidFill>
              </a:rPr>
              <a:t>risks</a:t>
            </a:r>
            <a:r>
              <a:rPr lang="en-US" sz="1800" b="1" dirty="0">
                <a:solidFill>
                  <a:srgbClr val="00CC00"/>
                </a:solidFill>
              </a:rPr>
              <a:t> and </a:t>
            </a:r>
            <a:r>
              <a:rPr lang="en-US" sz="1800" b="1" u="sng" dirty="0">
                <a:solidFill>
                  <a:srgbClr val="00CC00"/>
                </a:solidFill>
              </a:rPr>
              <a:t>opportunities</a:t>
            </a:r>
            <a:r>
              <a:rPr lang="en-US" sz="1800" b="1" dirty="0">
                <a:solidFill>
                  <a:srgbClr val="00CC00"/>
                </a:solidFill>
              </a:rPr>
              <a:t> (clause 6.1) </a:t>
            </a:r>
          </a:p>
          <a:p>
            <a:r>
              <a:rPr lang="en-US" sz="1800" b="1" dirty="0">
                <a:solidFill>
                  <a:srgbClr val="00CC00"/>
                </a:solidFill>
              </a:rPr>
              <a:t>			</a:t>
            </a:r>
            <a:r>
              <a:rPr lang="en-US" sz="4400" b="1" dirty="0">
                <a:solidFill>
                  <a:srgbClr val="00CC00"/>
                </a:solidFill>
              </a:rPr>
              <a:t>√</a:t>
            </a:r>
            <a:endParaRPr lang="en-US" sz="3200" b="1" dirty="0">
              <a:solidFill>
                <a:srgbClr val="00CC00"/>
              </a:solidFill>
            </a:endParaRPr>
          </a:p>
        </p:txBody>
      </p:sp>
      <p:sp>
        <p:nvSpPr>
          <p:cNvPr id="24" name="AutoShape 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906326" y="6324860"/>
            <a:ext cx="762000" cy="381000"/>
          </a:xfrm>
          <a:prstGeom prst="beve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897090" y="5791200"/>
            <a:ext cx="762000" cy="381000"/>
          </a:xfrm>
          <a:prstGeom prst="beve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161399"/>
      </p:ext>
    </p:ext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  <p:bldP spid="7" grpId="0" animBg="1"/>
      <p:bldP spid="9" grpId="0" animBg="1"/>
      <p:bldP spid="13" grpId="0"/>
      <p:bldP spid="14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743926"/>
            <a:ext cx="4514850" cy="615553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/>
              <a:t>2004 </a:t>
            </a:r>
            <a:r>
              <a:rPr lang="en-US" sz="2800" b="1" dirty="0"/>
              <a:t>Vs </a:t>
            </a:r>
            <a:r>
              <a:rPr lang="en-US" sz="3200" b="1" dirty="0"/>
              <a:t>2015</a:t>
            </a:r>
            <a:r>
              <a:rPr lang="en-US" sz="2800" b="1" dirty="0"/>
              <a:t> REVISION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4724400"/>
            <a:ext cx="8280919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6350" y="21474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4 </a:t>
            </a:r>
            <a:r>
              <a:rPr lang="en-US" sz="2000" b="1" dirty="0">
                <a:solidFill>
                  <a:schemeClr val="tx2"/>
                </a:solidFill>
              </a:rPr>
              <a:t>Clauses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214745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4 </a:t>
            </a:r>
            <a:r>
              <a:rPr lang="en-US" sz="2000" b="1" dirty="0">
                <a:solidFill>
                  <a:schemeClr val="tx2"/>
                </a:solidFill>
              </a:rPr>
              <a:t>Clauses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0655" y="215437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10 </a:t>
            </a:r>
            <a:r>
              <a:rPr lang="en-US" sz="2000" b="1" dirty="0">
                <a:solidFill>
                  <a:schemeClr val="tx2"/>
                </a:solidFill>
              </a:rPr>
              <a:t>Clauses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9434" y="1359479"/>
            <a:ext cx="594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14001:2015 </a:t>
            </a:r>
            <a:r>
              <a:rPr lang="en-US" sz="2000" b="1" dirty="0">
                <a:solidFill>
                  <a:srgbClr val="00B050"/>
                </a:solidFill>
              </a:rPr>
              <a:t>SIMILARITIES</a:t>
            </a:r>
            <a:r>
              <a:rPr lang="en-US" sz="2000" b="1" dirty="0">
                <a:solidFill>
                  <a:srgbClr val="7030A0"/>
                </a:solidFill>
              </a:rPr>
              <a:t> AND </a:t>
            </a:r>
            <a:r>
              <a:rPr lang="en-US" sz="2000" b="1" dirty="0">
                <a:solidFill>
                  <a:srgbClr val="CC6600"/>
                </a:solidFill>
              </a:rPr>
              <a:t>DIFFERENCES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60890"/>
              </p:ext>
            </p:extLst>
          </p:nvPr>
        </p:nvGraphicFramePr>
        <p:xfrm>
          <a:off x="533400" y="1752600"/>
          <a:ext cx="7981951" cy="4486656"/>
        </p:xfrm>
        <a:graphic>
          <a:graphicData uri="http://schemas.openxmlformats.org/drawingml/2006/table">
            <a:tbl>
              <a:tblPr/>
              <a:tblGrid>
                <a:gridCol w="57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41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Major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1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Risk and opportunities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Context of the organization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Interested parties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6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Moderate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Identification and evaluation of environmental aspects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Environmental objectives and plans for achieving them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Emergency preparedness and response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Performance evaluation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Document management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Communication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EMS scope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16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Small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Environmental policy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Leadership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Competence, training and awareness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Management review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Internal audit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Corrective action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75" marR="517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3" name="AutoShape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010400" y="6324600"/>
            <a:ext cx="762000" cy="381000"/>
          </a:xfrm>
          <a:prstGeom prst="beve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9449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8713" y="852245"/>
            <a:ext cx="5725887" cy="470239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marL="514350" lvl="0" indent="-5143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/>
              <a:t>CONCEPT OF AUDITOR COMPETANCE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9910"/>
            <a:ext cx="6248400" cy="526021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/>
          <p:nvPr/>
        </p:nvSpPr>
        <p:spPr>
          <a:xfrm>
            <a:off x="1709874" y="4613729"/>
            <a:ext cx="949960" cy="533400"/>
          </a:xfrm>
          <a:prstGeom prst="rect">
            <a:avLst/>
          </a:prstGeom>
          <a:noFill/>
          <a:ln w="6350">
            <a:solidFill>
              <a:sysClr val="window" lastClr="FFFFFF">
                <a:lumMod val="85000"/>
              </a:sys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Education</a:t>
            </a:r>
          </a:p>
        </p:txBody>
      </p:sp>
      <p:sp>
        <p:nvSpPr>
          <p:cNvPr id="18" name="Oval 17"/>
          <p:cNvSpPr/>
          <p:nvPr/>
        </p:nvSpPr>
        <p:spPr>
          <a:xfrm>
            <a:off x="1688101" y="1863272"/>
            <a:ext cx="2686050" cy="21526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Quality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Specific knowledge and skills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9" name="Oval 18"/>
          <p:cNvSpPr/>
          <p:nvPr/>
        </p:nvSpPr>
        <p:spPr>
          <a:xfrm>
            <a:off x="3869531" y="1828800"/>
            <a:ext cx="2590800" cy="20764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            Environ                 management specific knowledge and skills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38600" y="1524000"/>
            <a:ext cx="457200" cy="134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4"/>
          <p:cNvSpPr txBox="1"/>
          <p:nvPr/>
        </p:nvSpPr>
        <p:spPr>
          <a:xfrm>
            <a:off x="2892333" y="4583884"/>
            <a:ext cx="830580" cy="59309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>
                <a:lumMod val="85000"/>
              </a:sys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Work Experience</a:t>
            </a:r>
          </a:p>
        </p:txBody>
      </p:sp>
      <p:sp>
        <p:nvSpPr>
          <p:cNvPr id="23" name="Text Box 25"/>
          <p:cNvSpPr txBox="1"/>
          <p:nvPr/>
        </p:nvSpPr>
        <p:spPr>
          <a:xfrm>
            <a:off x="3877945" y="4613729"/>
            <a:ext cx="770255" cy="59309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>
                <a:lumMod val="85000"/>
              </a:sys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Auditor Training</a:t>
            </a:r>
          </a:p>
        </p:txBody>
      </p:sp>
      <p:sp>
        <p:nvSpPr>
          <p:cNvPr id="24" name="Text Box 26"/>
          <p:cNvSpPr txBox="1"/>
          <p:nvPr/>
        </p:nvSpPr>
        <p:spPr>
          <a:xfrm>
            <a:off x="4951004" y="4613729"/>
            <a:ext cx="830580" cy="59309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>
                <a:lumMod val="75000"/>
              </a:sys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Audit Experience</a:t>
            </a:r>
          </a:p>
        </p:txBody>
      </p:sp>
      <p:sp>
        <p:nvSpPr>
          <p:cNvPr id="26" name="Arc 25"/>
          <p:cNvSpPr/>
          <p:nvPr/>
        </p:nvSpPr>
        <p:spPr>
          <a:xfrm>
            <a:off x="3951516" y="2195512"/>
            <a:ext cx="224472" cy="26050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48200" y="5867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(7.2.2)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6098" y="1370111"/>
            <a:ext cx="113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(7.2.3.2)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4811" y="3190279"/>
            <a:ext cx="113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(7.2.3.3)</a:t>
            </a:r>
          </a:p>
        </p:txBody>
      </p:sp>
    </p:spTree>
    <p:extLst>
      <p:ext uri="{BB962C8B-B14F-4D97-AF65-F5344CB8AC3E}">
        <p14:creationId xmlns:p14="http://schemas.microsoft.com/office/powerpoint/2010/main" val="2790702791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4657" y="655994"/>
            <a:ext cx="7162800" cy="508268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marL="514350" lvl="0" indent="-5143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/>
              <a:t>OVERVIEW OF TYPICAL AUDIT ACTIVITIES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050229" cy="365125"/>
          </a:xfrm>
        </p:spPr>
        <p:txBody>
          <a:bodyPr/>
          <a:lstStyle/>
          <a:p>
            <a:r>
              <a:rPr lang="en-US" dirty="0"/>
              <a:t>Copyright, </a:t>
            </a:r>
            <a:r>
              <a:rPr lang="en-US" dirty="0" err="1"/>
              <a:t>WINyana</a:t>
            </a:r>
            <a:r>
              <a:rPr lang="en-US" dirty="0"/>
              <a:t> Transformation PLC, April,2020</a:t>
            </a:r>
            <a:endParaRPr lang="en-GB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101" y="861608"/>
            <a:ext cx="9144000" cy="5311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107013"/>
            <a:ext cx="39624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SOURCE OF INFORMATION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4830" y="1836226"/>
            <a:ext cx="47244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COLLECTING BY APPROPRIATE SAMPLING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3000" y="2646766"/>
            <a:ext cx="39624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AUDIT EVIDANCE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099" y="3381696"/>
            <a:ext cx="4118429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EVALUATING AGAINST AUDIT CRITERIA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4857" y="4161972"/>
            <a:ext cx="39624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AUDIT FINDING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2114" y="4953000"/>
            <a:ext cx="3962400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6997" y="5798454"/>
            <a:ext cx="3602182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AUDIT CONCLUSIONS</a:t>
            </a:r>
          </a:p>
        </p:txBody>
      </p:sp>
      <p:sp>
        <p:nvSpPr>
          <p:cNvPr id="3" name="Down Arrow 2"/>
          <p:cNvSpPr/>
          <p:nvPr/>
        </p:nvSpPr>
        <p:spPr>
          <a:xfrm>
            <a:off x="4191000" y="1445567"/>
            <a:ext cx="152400" cy="39065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111171" y="5306068"/>
            <a:ext cx="152400" cy="39065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136571" y="4562341"/>
            <a:ext cx="152400" cy="39065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143828" y="3720250"/>
            <a:ext cx="152400" cy="39065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169227" y="2956292"/>
            <a:ext cx="152400" cy="39065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187371" y="2256107"/>
            <a:ext cx="152400" cy="390659"/>
          </a:xfrm>
          <a:prstGeom prst="down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3192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9856"/>
            <a:ext cx="7929586" cy="796640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marL="514350" lvl="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/>
              <a:t>REPORT WRITING, PRESENTATION AND FOLLOW UP AUDITS </a:t>
            </a: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Copyright, WINyana Transformation PLC, April,2020</a:t>
            </a:r>
            <a:endParaRPr lang="en-GB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17526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NC CLASSIFICATION BY CERTIFICATION BODY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00" b="1" dirty="0">
              <a:solidFill>
                <a:srgbClr val="002060"/>
              </a:solidFill>
              <a:latin typeface="+mn-lt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C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NC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45C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CLASSIFICATION BY INTERNAL </a:t>
            </a:r>
            <a:r>
              <a:rPr lang="en-US" sz="2800" b="1" dirty="0">
                <a:solidFill>
                  <a:srgbClr val="045CBC"/>
                </a:solidFill>
                <a:latin typeface="+mn-lt"/>
              </a:rPr>
              <a:t>HPLC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45CB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INTERNAL AUDIT PROCEDURE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9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baseline="0" dirty="0">
                <a:solidFill>
                  <a:srgbClr val="002060"/>
                </a:solidFill>
                <a:latin typeface="+mn-lt"/>
              </a:rPr>
              <a:t>3. IDENTIFYING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AND REPORTING NCs – 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      INDIVIDUAL / GROUP EXCERSISE !!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7777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543E-81F0-41D9-A1BF-E0135A69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14" y="1110388"/>
            <a:ext cx="6705601" cy="858243"/>
          </a:xfrm>
        </p:spPr>
        <p:txBody>
          <a:bodyPr/>
          <a:lstStyle/>
          <a:p>
            <a:r>
              <a:rPr lang="en-US" sz="3200" b="1" dirty="0"/>
              <a:t>CONTINUATION AS AN ASSESROR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0608" y="2743200"/>
            <a:ext cx="78479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 0094 773442242,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>
                <a:solidFill>
                  <a:srgbClr val="002060"/>
                </a:solidFill>
                <a:hlinkClick r:id="rId2"/>
              </a:rPr>
              <a:t>info@winyana.com</a:t>
            </a:r>
            <a:r>
              <a:rPr lang="en-US" sz="2400" b="1" dirty="0">
                <a:solidFill>
                  <a:srgbClr val="002060"/>
                </a:solidFill>
              </a:rPr>
              <a:t> support@isoconsultancy.lk</a:t>
            </a:r>
          </a:p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# 40, Templers Lane, Colombo 03, Sri Lanka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" name="Picture 9" descr="Image result for symbol loc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9" y="4857226"/>
            <a:ext cx="317817" cy="51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3" y="2999740"/>
            <a:ext cx="765175" cy="59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il Clipart Mail Symbol - Email Icon Png Black , Transparent Cartoon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9" y="4027487"/>
            <a:ext cx="765175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5BAC1-BD04-4DAC-97B5-0285EFC3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67050" cy="365125"/>
          </a:xfrm>
        </p:spPr>
        <p:txBody>
          <a:bodyPr/>
          <a:lstStyle/>
          <a:p>
            <a:r>
              <a:rPr lang="en-US" dirty="0"/>
              <a:t>Copyright, </a:t>
            </a:r>
            <a:r>
              <a:rPr lang="en-US" dirty="0" err="1"/>
              <a:t>WINyana</a:t>
            </a:r>
            <a:r>
              <a:rPr lang="en-US" dirty="0"/>
              <a:t> Transformation PLC, April,2020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811728"/>
      </p:ext>
    </p:extLst>
  </p:cSld>
  <p:clrMapOvr>
    <a:masterClrMapping/>
  </p:clrMapOvr>
  <p:transition advClick="0" advTm="8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888" y="1066801"/>
            <a:ext cx="1499711" cy="1545888"/>
          </a:xfrm>
          <a:prstGeom prst="rect">
            <a:avLst/>
          </a:prstGeom>
          <a:noFill/>
          <a:ln w="22225">
            <a:solidFill>
              <a:schemeClr val="tx1">
                <a:alpha val="99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1066801"/>
            <a:ext cx="1371600" cy="1483726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59077"/>
            <a:ext cx="1371600" cy="1541198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59150" y="2705020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Chaminda Karunanayake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-Director Business Development –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(MSc Herriot Watt, MBA-USQ, PhD candidate (Sri Jaya))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591" y="5668570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Isuru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Denagamage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-Marketing &amp; Brand Executive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(BSc (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Hons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in Agriculture, </a:t>
            </a:r>
            <a:r>
              <a:rPr lang="en-U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PGdip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Marketing (SLIM) 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1097" y="2818990"/>
            <a:ext cx="2593182" cy="800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Sugath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Hettiarachchi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-Director System implementation-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(DOSH, DQA, Lead Auditor EMS,QMS, OHMS, BSc-Colombo)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9380" y="2705020"/>
            <a:ext cx="2231708" cy="602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Madusha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Sewwandi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-QA &amp; Project Lead-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(HND-Food Science)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1834" y="5668570"/>
            <a:ext cx="2231708" cy="78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Asheni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Silva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-Compliance Specialist-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(LLB-UK, LLM-Candidate)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4660" y="657072"/>
            <a:ext cx="2726055" cy="317183"/>
          </a:xfrm>
          <a:prstGeom prst="rect">
            <a:avLst/>
          </a:prstGeom>
          <a:blipFill>
            <a:blip r:embed="rId5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House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7" y="1066800"/>
            <a:ext cx="1510664" cy="1479744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" y="4059077"/>
            <a:ext cx="1468755" cy="1447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16" y="3974278"/>
            <a:ext cx="1510665" cy="1710796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3216" y="5725147"/>
            <a:ext cx="207549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Pravinda Bhagya</a:t>
            </a:r>
          </a:p>
          <a:p>
            <a:r>
              <a:rPr lang="en-US" sz="1400" b="1" dirty="0"/>
              <a:t>-Consultant-</a:t>
            </a:r>
          </a:p>
          <a:p>
            <a:r>
              <a:rPr lang="en-US" sz="1050" dirty="0"/>
              <a:t>BSc, MSc, PhD(Candidate-</a:t>
            </a:r>
            <a:r>
              <a:rPr lang="en-US" sz="1050" dirty="0" err="1"/>
              <a:t>Aus</a:t>
            </a:r>
            <a:r>
              <a:rPr lang="en-US" sz="1050" dirty="0"/>
              <a:t>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1BA55A3-D97E-4030-A8CA-C6788C8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4660" y="6443229"/>
            <a:ext cx="3086100" cy="365125"/>
          </a:xfrm>
        </p:spPr>
        <p:txBody>
          <a:bodyPr/>
          <a:lstStyle/>
          <a:p>
            <a:r>
              <a:rPr lang="en-US" dirty="0"/>
              <a:t>Copyright, </a:t>
            </a:r>
            <a:r>
              <a:rPr lang="en-US" dirty="0" err="1"/>
              <a:t>WINyana</a:t>
            </a:r>
            <a:r>
              <a:rPr lang="en-US" dirty="0"/>
              <a:t> Transformation PLC, April,2020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05492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8061" y="3276600"/>
            <a:ext cx="13716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848061" y="1447800"/>
            <a:ext cx="1371600" cy="137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107586" y="1447800"/>
            <a:ext cx="1371600" cy="137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04919" y="3276600"/>
            <a:ext cx="13716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40142" y="3276600"/>
            <a:ext cx="1371600" cy="1371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704919" y="1447800"/>
            <a:ext cx="1371600" cy="137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143062" y="3276600"/>
            <a:ext cx="1371600" cy="137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40142" y="1447800"/>
            <a:ext cx="1371600" cy="13716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304181" y="545688"/>
            <a:ext cx="3049667" cy="385763"/>
          </a:xfrm>
          <a:prstGeom prst="rect">
            <a:avLst/>
          </a:prstGeom>
          <a:blipFill>
            <a:blip r:embed="rId10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Experience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867" y="1447800"/>
            <a:ext cx="1371600" cy="13716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467867" y="3290131"/>
            <a:ext cx="1371600" cy="1371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 descr="Oreeka Hotels (@oreekahotels) | Twitter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2" y="5105400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6" y="5105401"/>
            <a:ext cx="1370896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4800" y="5099714"/>
            <a:ext cx="1104861" cy="1086302"/>
          </a:xfrm>
          <a:prstGeom prst="rect">
            <a:avLst/>
          </a:prstGeom>
        </p:spPr>
      </p:pic>
      <p:pic>
        <p:nvPicPr>
          <p:cNvPr id="17" name="Picture 16" descr="AOG Campus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04" y="5103776"/>
            <a:ext cx="1303592" cy="106842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381" y="5099715"/>
            <a:ext cx="1301086" cy="130108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B1E008E-C293-41DF-AF6F-20004F52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Copyright, </a:t>
            </a:r>
            <a:r>
              <a:rPr lang="en-US" dirty="0" err="1"/>
              <a:t>WINyana</a:t>
            </a:r>
            <a:r>
              <a:rPr lang="en-US" dirty="0"/>
              <a:t> Transformation PLC, April,2020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5142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56388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What is Environmental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752600"/>
            <a:ext cx="8686800" cy="3805239"/>
          </a:xfrm>
        </p:spPr>
        <p:txBody>
          <a:bodyPr/>
          <a:lstStyle/>
          <a:p>
            <a:r>
              <a:rPr lang="en-US" dirty="0"/>
              <a:t>An Environmental Management System (EMS) is a set of processes that enable an organization to reduce its environmental impacts and increase its operating efficiency through </a:t>
            </a:r>
            <a:r>
              <a:rPr lang="en-US"/>
              <a:t>out organization.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Copyright, </a:t>
            </a:r>
            <a:r>
              <a:rPr lang="en-US" dirty="0" err="1"/>
              <a:t>WINyana</a:t>
            </a:r>
            <a:r>
              <a:rPr lang="en-US" dirty="0"/>
              <a:t> Transformation PLC, April,2020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98834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4050" y="577705"/>
            <a:ext cx="5562600" cy="619108"/>
          </a:xfrm>
          <a:blipFill>
            <a:blip r:embed="rId2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/>
              <a:t>IS0  14001- HIGH LEVEL STRUCTURE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Copyright, </a:t>
            </a:r>
            <a:r>
              <a:rPr lang="en-US" dirty="0" err="1"/>
              <a:t>WINyana</a:t>
            </a:r>
            <a:r>
              <a:rPr lang="en-US" dirty="0"/>
              <a:t> Transformation PLC, April,2020</a:t>
            </a:r>
            <a:endParaRPr lang="en-GB" dirty="0"/>
          </a:p>
        </p:txBody>
      </p:sp>
      <p:pic>
        <p:nvPicPr>
          <p:cNvPr id="15" name="Picture 14" descr="HS1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3175" y="1201729"/>
            <a:ext cx="857764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0224"/>
      </p:ext>
    </p:extLst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330771" cy="4953000"/>
          </a:xfrm>
          <a:prstGeom prst="rect">
            <a:avLst/>
          </a:prstGeom>
        </p:spPr>
      </p:pic>
      <p:sp>
        <p:nvSpPr>
          <p:cNvPr id="17" name="Rectangle 2"/>
          <p:cNvSpPr txBox="1">
            <a:spLocks noRot="1" noChangeArrowheads="1"/>
          </p:cNvSpPr>
          <p:nvPr/>
        </p:nvSpPr>
        <p:spPr bwMode="auto">
          <a:xfrm>
            <a:off x="304800" y="1295400"/>
            <a:ext cx="792958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5253" y="571500"/>
            <a:ext cx="5593493" cy="609600"/>
          </a:xfrm>
          <a:blipFill>
            <a:blip r:embed="rId3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/>
              <a:t>IS0 X- HIGH LEVEL STRUCTURE  CONT..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74904"/>
      </p:ext>
    </p:extLst>
  </p:cSld>
  <p:clrMapOvr>
    <a:masterClrMapping/>
  </p:clrMapOvr>
  <p:transition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4056" y="685800"/>
            <a:ext cx="3638544" cy="558738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Clause No:04</a:t>
            </a:r>
            <a:endParaRPr lang="en-US" sz="32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4F20C890-3BA6-48BC-9B8E-E80F8DF003FA}"/>
              </a:ext>
            </a:extLst>
          </p:cNvPr>
          <p:cNvSpPr/>
          <p:nvPr/>
        </p:nvSpPr>
        <p:spPr>
          <a:xfrm rot="20552446">
            <a:off x="2762432" y="2718626"/>
            <a:ext cx="3159064" cy="2097425"/>
          </a:xfrm>
          <a:prstGeom prst="cloud">
            <a:avLst/>
          </a:prstGeom>
          <a:gradFill>
            <a:gsLst>
              <a:gs pos="0">
                <a:srgbClr val="56A705"/>
              </a:gs>
              <a:gs pos="100000">
                <a:srgbClr val="007E00"/>
              </a:gs>
            </a:gsLst>
            <a:lin ang="5400000" scaled="1"/>
          </a:gradFill>
          <a:effectLst>
            <a:outerShdw blurRad="50800" dist="25400" dir="5400000" sx="2000" sy="2000" algn="ctr" rotWithShape="0">
              <a:srgbClr val="000000">
                <a:alpha val="65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4. Context of the Organization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B787D3-9133-4EAC-BFC7-EFB9B59856C1}"/>
              </a:ext>
            </a:extLst>
          </p:cNvPr>
          <p:cNvSpPr/>
          <p:nvPr/>
        </p:nvSpPr>
        <p:spPr>
          <a:xfrm>
            <a:off x="6125924" y="1244538"/>
            <a:ext cx="2334507" cy="18002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4.1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understanding the organization &amp; it’s context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139272-39AE-4ECD-AC81-59EA45089F62}"/>
              </a:ext>
            </a:extLst>
          </p:cNvPr>
          <p:cNvSpPr/>
          <p:nvPr/>
        </p:nvSpPr>
        <p:spPr>
          <a:xfrm>
            <a:off x="290867" y="4258187"/>
            <a:ext cx="2417608" cy="175558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4.3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Determining scope of the Environmental mgt system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2B6FDF-6A1B-4A92-A9A3-2CDE2D796FCA}"/>
              </a:ext>
            </a:extLst>
          </p:cNvPr>
          <p:cNvSpPr/>
          <p:nvPr/>
        </p:nvSpPr>
        <p:spPr>
          <a:xfrm>
            <a:off x="69990" y="1311046"/>
            <a:ext cx="2417608" cy="18002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4.4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Environmental mgt  system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CEA8DA-5A9A-4E72-B180-7AFD39E74125}"/>
              </a:ext>
            </a:extLst>
          </p:cNvPr>
          <p:cNvSpPr/>
          <p:nvPr/>
        </p:nvSpPr>
        <p:spPr>
          <a:xfrm>
            <a:off x="6132256" y="4244110"/>
            <a:ext cx="2665744" cy="18002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4.2</a:t>
            </a:r>
            <a:r>
              <a:rPr lang="en-US" sz="1800" dirty="0">
                <a:solidFill>
                  <a:schemeClr val="tx1"/>
                </a:solidFill>
              </a:rPr>
              <a:t> understanding needs &amp; expectation of interested parties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7B7349-7278-4188-B174-3329447EC018}"/>
              </a:ext>
            </a:extLst>
          </p:cNvPr>
          <p:cNvCxnSpPr>
            <a:cxnSpLocks/>
          </p:cNvCxnSpPr>
          <p:nvPr/>
        </p:nvCxnSpPr>
        <p:spPr>
          <a:xfrm rot="10800000">
            <a:off x="2216550" y="2709816"/>
            <a:ext cx="983851" cy="490585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C3970B-E2A3-4DA0-BCC9-28A85786DBC2}"/>
              </a:ext>
            </a:extLst>
          </p:cNvPr>
          <p:cNvCxnSpPr>
            <a:cxnSpLocks/>
          </p:cNvCxnSpPr>
          <p:nvPr/>
        </p:nvCxnSpPr>
        <p:spPr>
          <a:xfrm flipV="1">
            <a:off x="5733409" y="2709816"/>
            <a:ext cx="566783" cy="334922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866F6B-BCFD-41D1-9498-AE59F5B186FB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2708475" y="4702023"/>
            <a:ext cx="444246" cy="433954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806C32-2EDE-4CAE-BF07-8BF7D4B1A211}"/>
              </a:ext>
            </a:extLst>
          </p:cNvPr>
          <p:cNvCxnSpPr>
            <a:cxnSpLocks/>
          </p:cNvCxnSpPr>
          <p:nvPr/>
        </p:nvCxnSpPr>
        <p:spPr>
          <a:xfrm>
            <a:off x="5078410" y="4244110"/>
            <a:ext cx="1219200" cy="45720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48502"/>
      </p:ext>
    </p:extLst>
  </p:cSld>
  <p:clrMapOvr>
    <a:masterClrMapping/>
  </p:clrMapOvr>
  <p:transition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9DFBDCF1-46C7-4128-BF25-0D0FBE990AF6}"/>
              </a:ext>
            </a:extLst>
          </p:cNvPr>
          <p:cNvSpPr/>
          <p:nvPr/>
        </p:nvSpPr>
        <p:spPr>
          <a:xfrm>
            <a:off x="3481198" y="3206692"/>
            <a:ext cx="3216852" cy="1800200"/>
          </a:xfrm>
          <a:prstGeom prst="cloud">
            <a:avLst/>
          </a:prstGeom>
          <a:gradFill>
            <a:gsLst>
              <a:gs pos="0">
                <a:srgbClr val="56A705"/>
              </a:gs>
              <a:gs pos="100000">
                <a:srgbClr val="007E00"/>
              </a:gs>
            </a:gsLst>
            <a:lin ang="5400000" scaled="1"/>
          </a:gradFill>
          <a:effectLst>
            <a:outerShdw blurRad="50800" dist="25400" dir="5400000" sx="2000" sy="2000" algn="ctr" rotWithShape="0">
              <a:srgbClr val="000000">
                <a:alpha val="65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5. Leadership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E91943-306A-4306-B839-3DFA18F37248}"/>
              </a:ext>
            </a:extLst>
          </p:cNvPr>
          <p:cNvSpPr/>
          <p:nvPr/>
        </p:nvSpPr>
        <p:spPr>
          <a:xfrm>
            <a:off x="3481198" y="995694"/>
            <a:ext cx="2633841" cy="180020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Leadership &amp; commitment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4BBFC8-2283-4532-BEFA-49C4B1B49D72}"/>
              </a:ext>
            </a:extLst>
          </p:cNvPr>
          <p:cNvSpPr/>
          <p:nvPr/>
        </p:nvSpPr>
        <p:spPr>
          <a:xfrm>
            <a:off x="6774302" y="3741191"/>
            <a:ext cx="1954897" cy="1936577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5.2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Policy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EED973-24A3-4688-8F16-F476A922FAFE}"/>
              </a:ext>
            </a:extLst>
          </p:cNvPr>
          <p:cNvSpPr/>
          <p:nvPr/>
        </p:nvSpPr>
        <p:spPr>
          <a:xfrm>
            <a:off x="413447" y="4038600"/>
            <a:ext cx="2724150" cy="19365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5.3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Roles, responsibility &amp; authority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457EE0-A61A-4C5E-9AEF-5BC70A7DB623}"/>
              </a:ext>
            </a:extLst>
          </p:cNvPr>
          <p:cNvCxnSpPr>
            <a:cxnSpLocks/>
          </p:cNvCxnSpPr>
          <p:nvPr/>
        </p:nvCxnSpPr>
        <p:spPr>
          <a:xfrm flipH="1">
            <a:off x="3106819" y="4489459"/>
            <a:ext cx="403765" cy="22002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228501-1C81-4149-B1F9-AFF0FDF99CC2}"/>
              </a:ext>
            </a:extLst>
          </p:cNvPr>
          <p:cNvCxnSpPr>
            <a:cxnSpLocks/>
          </p:cNvCxnSpPr>
          <p:nvPr/>
        </p:nvCxnSpPr>
        <p:spPr>
          <a:xfrm flipH="1" flipV="1">
            <a:off x="4798117" y="2806359"/>
            <a:ext cx="1" cy="474025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7FBFDF-3A42-4032-ABAA-30353C048955}"/>
              </a:ext>
            </a:extLst>
          </p:cNvPr>
          <p:cNvCxnSpPr>
            <a:cxnSpLocks/>
          </p:cNvCxnSpPr>
          <p:nvPr/>
        </p:nvCxnSpPr>
        <p:spPr>
          <a:xfrm>
            <a:off x="6197293" y="4396347"/>
            <a:ext cx="504056" cy="172388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A08A9B6-D0B2-48F1-91F4-B21B249193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716325"/>
            <a:ext cx="3176399" cy="558738"/>
          </a:xfrm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Clause No:05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6442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1A480C88-B31D-4FBE-9942-0CA4DD9168BF}"/>
              </a:ext>
            </a:extLst>
          </p:cNvPr>
          <p:cNvSpPr/>
          <p:nvPr/>
        </p:nvSpPr>
        <p:spPr>
          <a:xfrm>
            <a:off x="2892940" y="2381544"/>
            <a:ext cx="2580696" cy="1806879"/>
          </a:xfrm>
          <a:prstGeom prst="cloud">
            <a:avLst/>
          </a:prstGeom>
          <a:gradFill>
            <a:gsLst>
              <a:gs pos="0">
                <a:srgbClr val="56A705"/>
              </a:gs>
              <a:gs pos="100000">
                <a:srgbClr val="007E00"/>
              </a:gs>
            </a:gsLst>
            <a:lin ang="5400000" scaled="1"/>
          </a:gradFill>
          <a:effectLst>
            <a:outerShdw blurRad="50800" dist="25400" dir="5400000" sx="2000" sy="2000" algn="ctr" rotWithShape="0">
              <a:srgbClr val="000000">
                <a:alpha val="65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6. Planning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E59AE3-6C88-42D9-A2C0-93DE57AF8F74}"/>
              </a:ext>
            </a:extLst>
          </p:cNvPr>
          <p:cNvCxnSpPr>
            <a:cxnSpLocks/>
          </p:cNvCxnSpPr>
          <p:nvPr/>
        </p:nvCxnSpPr>
        <p:spPr>
          <a:xfrm flipV="1">
            <a:off x="5398678" y="2895600"/>
            <a:ext cx="648072" cy="216024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A4127D7-6238-4711-95C3-6D95E067A274}"/>
              </a:ext>
            </a:extLst>
          </p:cNvPr>
          <p:cNvSpPr/>
          <p:nvPr/>
        </p:nvSpPr>
        <p:spPr>
          <a:xfrm>
            <a:off x="150158" y="4005064"/>
            <a:ext cx="2830036" cy="19365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6.1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Actions to address risks &amp; opportunity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4E714-904B-4DF9-9245-26C33AB8DF11}"/>
              </a:ext>
            </a:extLst>
          </p:cNvPr>
          <p:cNvSpPr/>
          <p:nvPr/>
        </p:nvSpPr>
        <p:spPr>
          <a:xfrm>
            <a:off x="5971792" y="1414178"/>
            <a:ext cx="3019808" cy="223621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ABFA5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6.2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Environmental objectives &amp; planning to achieve them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BD4475-60C8-42D4-AC25-F13B56AE5B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2879" y="4005064"/>
            <a:ext cx="770393" cy="31482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914400"/>
            <a:ext cx="3638544" cy="558738"/>
          </a:xfrm>
          <a:blipFill>
            <a:blip r:embed="rId5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Clause No:06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14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Winyana ppt templat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741</Words>
  <Application>Microsoft Office PowerPoint</Application>
  <PresentationFormat>On-screen Show (4:3)</PresentationFormat>
  <Paragraphs>184</Paragraphs>
  <Slides>19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Wingdings</vt:lpstr>
      <vt:lpstr>Cambria</vt:lpstr>
      <vt:lpstr>Arial</vt:lpstr>
      <vt:lpstr>Calibri</vt:lpstr>
      <vt:lpstr>Winyana ppt template</vt:lpstr>
      <vt:lpstr>Environmental Management System Based on ISO 14001:2015</vt:lpstr>
      <vt:lpstr>PowerPoint Presentation</vt:lpstr>
      <vt:lpstr>PowerPoint Presentation</vt:lpstr>
      <vt:lpstr>What is Environmental Management System</vt:lpstr>
      <vt:lpstr>IS0  14001- HIGH LEVEL STRUCTURE</vt:lpstr>
      <vt:lpstr>IS0 X- HIGH LEVEL STRUCTURE  CONT..</vt:lpstr>
      <vt:lpstr>Clause No:04</vt:lpstr>
      <vt:lpstr>Clause No:05</vt:lpstr>
      <vt:lpstr>Clause No:06</vt:lpstr>
      <vt:lpstr>Clause No:07</vt:lpstr>
      <vt:lpstr>Clause No:08</vt:lpstr>
      <vt:lpstr>Clause No:09</vt:lpstr>
      <vt:lpstr>Clause No:10</vt:lpstr>
      <vt:lpstr>NEW AND OBSOLETE REQUIREMENTS OF  IS0 14001:2015 (COMPARED TO 2004)</vt:lpstr>
      <vt:lpstr>2004 Vs 2015 REVISION</vt:lpstr>
      <vt:lpstr>CONCEPT OF AUDITOR COMPETANCE </vt:lpstr>
      <vt:lpstr>OVERVIEW OF TYPICAL AUDIT ACTIVITIES</vt:lpstr>
      <vt:lpstr>REPORT WRITING, PRESENTATION AND FOLLOW UP AUDITS </vt:lpstr>
      <vt:lpstr>CONTINUATION AS AN ASSESROR</vt:lpstr>
    </vt:vector>
  </TitlesOfParts>
  <Company>IMCA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 NH</dc:creator>
  <cp:lastModifiedBy>Pravinda Pandigamage</cp:lastModifiedBy>
  <cp:revision>355</cp:revision>
  <dcterms:created xsi:type="dcterms:W3CDTF">2010-02-17T15:29:08Z</dcterms:created>
  <dcterms:modified xsi:type="dcterms:W3CDTF">2020-11-12T16:32:34Z</dcterms:modified>
</cp:coreProperties>
</file>